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0"/>
  </p:notesMasterIdLst>
  <p:sldIdLst>
    <p:sldId id="260" r:id="rId5"/>
    <p:sldId id="340" r:id="rId6"/>
    <p:sldId id="376" r:id="rId7"/>
    <p:sldId id="384" r:id="rId8"/>
    <p:sldId id="38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5D99"/>
    <a:srgbClr val="056F32"/>
    <a:srgbClr val="FFFFFF"/>
    <a:srgbClr val="B89506"/>
    <a:srgbClr val="036F32"/>
    <a:srgbClr val="00528C"/>
    <a:srgbClr val="B895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9824" autoAdjust="0"/>
  </p:normalViewPr>
  <p:slideViewPr>
    <p:cSldViewPr snapToGrid="0">
      <p:cViewPr varScale="1">
        <p:scale>
          <a:sx n="66" d="100"/>
          <a:sy n="66" d="100"/>
        </p:scale>
        <p:origin x="90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37626C-D189-47CE-A482-3A677596DFD2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145090-3BCD-4A9E-8DCA-BA0487A8F5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7258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 smtClean="0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03974CD-1BD5-45FA-B10A-E4830DB6EBE7}" type="slidenum">
              <a:rPr lang="ru-RU" altLang="ru-RU" smtClean="0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 altLang="ru-RU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2278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45090-3BCD-4A9E-8DCA-BA0487A8F555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3320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AE286F-416C-B28C-52E2-2AE2A91CAA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FF83517-3FC3-B85A-B9FE-91A56FB658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08C769D-31AB-C002-5E8F-E926843890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36C2F-A8C6-4235-9D81-53BAACFBDA91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E386EA2-13A5-414E-AD94-B160C4C6A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8786402-8884-10D6-C839-5E57D3E5D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9E8DD-D9AC-481A-B3A3-59F6581D8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0888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40D6A2-A4C7-6C90-EE90-CABDA1D3DD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F254C5C-6AED-B63A-E3DD-A810A8438D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5A5CD3F-EC71-76A6-3B3C-A3A5DCE3B7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36C2F-A8C6-4235-9D81-53BAACFBDA91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8184076-6190-82AB-C3D7-EEA590C36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C7E1A7F-A1CF-42E9-575D-DFBD282BB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9E8DD-D9AC-481A-B3A3-59F6581D8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3846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089D526-576F-9CDF-0662-3960761EA1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3920FD9-ED7A-0E22-A07D-5BEC8EAA25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81CE079-77E1-CD09-86B7-9B8865557D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36C2F-A8C6-4235-9D81-53BAACFBDA91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47C165D-0225-A2D2-99C6-50EC131DD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8047914-F3FF-2034-56E0-5426EB718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9E8DD-D9AC-481A-B3A3-59F6581D8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569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712F2F-FE72-8D3B-470D-9C7C707ED9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4DB27F4-49F6-46FB-7467-5D144271FF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82027DE-D450-EE0E-02B4-125CB5B74C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36C2F-A8C6-4235-9D81-53BAACFBDA91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7A0E86A-CF05-2866-190D-8765975EFF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7647DBD-DA3F-84E2-32B6-A76AE31EB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9E8DD-D9AC-481A-B3A3-59F6581D8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6931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1E0849-942A-6BC4-5AA3-1F181AF39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BEF909B-F27B-95B7-6237-9ABB1EB4DF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BF6ED5B-CDD7-EB42-7F1F-5E03A4BEF5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36C2F-A8C6-4235-9D81-53BAACFBDA91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EA28ED4-ABF3-56C7-2B94-D4AF70C33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EEC5E43-C18A-F3C3-4A76-AD688F2C7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9E8DD-D9AC-481A-B3A3-59F6581D8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5912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AC4EAF-4602-4586-5C47-186B59B59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3E3524A-AFEA-6461-879B-608C8DA2BE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B98631A-5609-DAC0-884D-E72424601F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4220515-56A8-7C2C-EC9B-940B49EA1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36C2F-A8C6-4235-9D81-53BAACFBDA91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1E161BE-6FFC-2FEB-4A36-197A81AFD8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4002104-7287-854F-D910-A0E98DABD1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9E8DD-D9AC-481A-B3A3-59F6581D8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65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7CD68B-9C5C-6079-526D-0720C6A689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E1DA9EC-D734-82F8-A8FA-AD78339705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F4F76D5-9F06-BC48-110C-8F88CFD2BD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6662473-8F0B-1779-2023-BB6C3603EC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199D99A-3871-C5D3-D2A5-A593295C8A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B22BA27-12DF-24E3-1B85-97C496DF7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36C2F-A8C6-4235-9D81-53BAACFBDA91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FD0E810-BBB8-1F8B-DE8F-84C68A740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BCB2AB7-4EAA-74A4-3A5D-6FF116309C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9E8DD-D9AC-481A-B3A3-59F6581D8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6552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7C4158-CE48-D537-9F87-3A9C0BF35E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97C5894-5159-EB68-62EA-A314A0467B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36C2F-A8C6-4235-9D81-53BAACFBDA91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12C2C08-555E-82BB-525A-763FA71BD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759B6F2-703D-9CF5-5960-D68303654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9E8DD-D9AC-481A-B3A3-59F6581D8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887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699C7CE6-88D2-5887-ACE2-4FC3121F2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36C2F-A8C6-4235-9D81-53BAACFBDA91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67A06F0-EC56-3529-431A-EC30F243FC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7513738-4A30-EF28-84D9-FCB7DD444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9E8DD-D9AC-481A-B3A3-59F6581D8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0642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D42644-0AD7-E04A-860F-89EC6E13C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37CDA20-23C8-8F4F-5C02-F7448E6481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1C46BEC-BC76-F639-53C5-8B0956C769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DEE2510-27EC-8C39-B959-AA41C2C875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36C2F-A8C6-4235-9D81-53BAACFBDA91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58E7192-9985-12C8-6206-8D2A45D23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8CC2830-1F49-CBC2-7EDD-6AD0B9336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9E8DD-D9AC-481A-B3A3-59F6581D8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9494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D9D3A8-34EA-9D36-0E9F-D8265A3C74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4C2D5BD-8FDF-D89F-205F-BBB3A4D842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D781735-56A7-89A6-AB44-DCFE588332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FA0743C-FBE1-1D6C-C6CE-B05D651271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36C2F-A8C6-4235-9D81-53BAACFBDA91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3569027-9562-688F-AC74-0879D3C00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1F99127-63AE-2081-CB33-B7A1AF77C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9E8DD-D9AC-481A-B3A3-59F6581D8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5333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B727D7-CDC7-E348-D070-5FE38CFE5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3132A7F-66F5-B679-89DB-56F9254FA4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F96CBE1-9D68-E618-3649-BDB3E4A880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E36C2F-A8C6-4235-9D81-53BAACFBDA91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BD6A4DD-D6BC-5328-BCB9-10A6E8B1D8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331E820-8BAD-0A7C-F630-8342EAD958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E9E8DD-D9AC-481A-B3A3-59F6581D8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388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uv.delfin_nft@63edu.ru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52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: фигура 11">
            <a:extLst>
              <a:ext uri="{FF2B5EF4-FFF2-40B4-BE49-F238E27FC236}">
                <a16:creationId xmlns:a16="http://schemas.microsoft.com/office/drawing/2014/main" id="{2730CCD5-F045-FF8F-4A8E-BD5DFDEC3DB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580877" y="-339437"/>
            <a:ext cx="8025414" cy="7536874"/>
          </a:xfrm>
          <a:custGeom>
            <a:avLst/>
            <a:gdLst>
              <a:gd name="connsiteX0" fmla="*/ 0 w 7242279"/>
              <a:gd name="connsiteY0" fmla="*/ 3768436 h 7536874"/>
              <a:gd name="connsiteX1" fmla="*/ 0 w 7242279"/>
              <a:gd name="connsiteY1" fmla="*/ 3768437 h 7536874"/>
              <a:gd name="connsiteX2" fmla="*/ 0 w 7242279"/>
              <a:gd name="connsiteY2" fmla="*/ 3768437 h 7536874"/>
              <a:gd name="connsiteX3" fmla="*/ 3768437 w 7242279"/>
              <a:gd name="connsiteY3" fmla="*/ 0 h 7536874"/>
              <a:gd name="connsiteX4" fmla="*/ 5823751 w 7242279"/>
              <a:gd name="connsiteY4" fmla="*/ 0 h 7536874"/>
              <a:gd name="connsiteX5" fmla="*/ 7119466 w 7242279"/>
              <a:gd name="connsiteY5" fmla="*/ 228668 h 7536874"/>
              <a:gd name="connsiteX6" fmla="*/ 7204694 w 7242279"/>
              <a:gd name="connsiteY6" fmla="*/ 262272 h 7536874"/>
              <a:gd name="connsiteX7" fmla="*/ 7008180 w 7242279"/>
              <a:gd name="connsiteY7" fmla="*/ 262272 h 7536874"/>
              <a:gd name="connsiteX8" fmla="*/ 7008180 w 7242279"/>
              <a:gd name="connsiteY8" fmla="*/ 7259782 h 7536874"/>
              <a:gd name="connsiteX9" fmla="*/ 7242279 w 7242279"/>
              <a:gd name="connsiteY9" fmla="*/ 7259782 h 7536874"/>
              <a:gd name="connsiteX10" fmla="*/ 7119465 w 7242279"/>
              <a:gd name="connsiteY10" fmla="*/ 7308206 h 7536874"/>
              <a:gd name="connsiteX11" fmla="*/ 5823750 w 7242279"/>
              <a:gd name="connsiteY11" fmla="*/ 7536874 h 7536874"/>
              <a:gd name="connsiteX12" fmla="*/ 3768437 w 7242279"/>
              <a:gd name="connsiteY12" fmla="*/ 7536873 h 7536874"/>
              <a:gd name="connsiteX13" fmla="*/ 19456 w 7242279"/>
              <a:gd name="connsiteY13" fmla="*/ 4153737 h 7536874"/>
              <a:gd name="connsiteX14" fmla="*/ 0 w 7242279"/>
              <a:gd name="connsiteY14" fmla="*/ 3768437 h 7536874"/>
              <a:gd name="connsiteX15" fmla="*/ 19456 w 7242279"/>
              <a:gd name="connsiteY15" fmla="*/ 3383136 h 7536874"/>
              <a:gd name="connsiteX16" fmla="*/ 3768437 w 7242279"/>
              <a:gd name="connsiteY16" fmla="*/ 0 h 7536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242279" h="7536874">
                <a:moveTo>
                  <a:pt x="0" y="3768436"/>
                </a:moveTo>
                <a:lnTo>
                  <a:pt x="0" y="3768437"/>
                </a:lnTo>
                <a:lnTo>
                  <a:pt x="0" y="3768437"/>
                </a:lnTo>
                <a:close/>
                <a:moveTo>
                  <a:pt x="3768437" y="0"/>
                </a:moveTo>
                <a:lnTo>
                  <a:pt x="5823751" y="0"/>
                </a:lnTo>
                <a:cubicBezTo>
                  <a:pt x="6279024" y="0"/>
                  <a:pt x="6715441" y="80735"/>
                  <a:pt x="7119466" y="228668"/>
                </a:cubicBezTo>
                <a:lnTo>
                  <a:pt x="7204694" y="262272"/>
                </a:lnTo>
                <a:lnTo>
                  <a:pt x="7008180" y="262272"/>
                </a:lnTo>
                <a:lnTo>
                  <a:pt x="7008180" y="7259782"/>
                </a:lnTo>
                <a:lnTo>
                  <a:pt x="7242279" y="7259782"/>
                </a:lnTo>
                <a:lnTo>
                  <a:pt x="7119465" y="7308206"/>
                </a:lnTo>
                <a:cubicBezTo>
                  <a:pt x="6715440" y="7456140"/>
                  <a:pt x="6279023" y="7536874"/>
                  <a:pt x="5823750" y="7536874"/>
                </a:cubicBezTo>
                <a:lnTo>
                  <a:pt x="3768437" y="7536873"/>
                </a:lnTo>
                <a:cubicBezTo>
                  <a:pt x="1817266" y="7536873"/>
                  <a:pt x="212438" y="6053994"/>
                  <a:pt x="19456" y="4153737"/>
                </a:cubicBezTo>
                <a:lnTo>
                  <a:pt x="0" y="3768437"/>
                </a:lnTo>
                <a:lnTo>
                  <a:pt x="19456" y="3383136"/>
                </a:lnTo>
                <a:cubicBezTo>
                  <a:pt x="212438" y="1482879"/>
                  <a:pt x="1817266" y="0"/>
                  <a:pt x="376843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10DD0C2-F846-682A-76CA-F6276CEFED7D}"/>
              </a:ext>
            </a:extLst>
          </p:cNvPr>
          <p:cNvSpPr txBox="1"/>
          <p:nvPr/>
        </p:nvSpPr>
        <p:spPr>
          <a:xfrm>
            <a:off x="744118" y="5850016"/>
            <a:ext cx="4205059" cy="5232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+mj-lt"/>
              </a:rPr>
              <a:t>26.08.2025г</a:t>
            </a:r>
            <a:r>
              <a:rPr lang="ru-RU" sz="2800" b="1" dirty="0" smtClean="0">
                <a:solidFill>
                  <a:schemeClr val="bg1"/>
                </a:solidFill>
                <a:latin typeface="+mj-lt"/>
              </a:rPr>
              <a:t>.</a:t>
            </a:r>
            <a:endParaRPr lang="en-US" sz="2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CDD9CD8-385F-54DF-6E8C-B89BC90AF962}"/>
              </a:ext>
            </a:extLst>
          </p:cNvPr>
          <p:cNvSpPr txBox="1"/>
          <p:nvPr/>
        </p:nvSpPr>
        <p:spPr>
          <a:xfrm>
            <a:off x="4949177" y="3105834"/>
            <a:ext cx="7262413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Мастер-класс</a:t>
            </a:r>
          </a:p>
          <a:p>
            <a:pPr algn="ctr"/>
            <a:r>
              <a:rPr lang="ru-RU" sz="2800" b="1" dirty="0" smtClean="0"/>
              <a:t> </a:t>
            </a:r>
            <a:r>
              <a:rPr lang="ru-RU" sz="2800" b="1" dirty="0"/>
              <a:t>«Организация </a:t>
            </a:r>
            <a:r>
              <a:rPr lang="ru-RU" sz="2800" b="1" dirty="0" smtClean="0"/>
              <a:t>экспериментирование  </a:t>
            </a:r>
            <a:r>
              <a:rPr lang="ru-RU" sz="2800" b="1" dirty="0"/>
              <a:t>в детском саду»</a:t>
            </a:r>
            <a:endParaRPr lang="ru-RU" sz="28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44348AA-D39D-2E50-5CCE-626BC09F2003}"/>
              </a:ext>
            </a:extLst>
          </p:cNvPr>
          <p:cNvSpPr txBox="1"/>
          <p:nvPr/>
        </p:nvSpPr>
        <p:spPr>
          <a:xfrm>
            <a:off x="5635432" y="5019019"/>
            <a:ext cx="6556568" cy="14830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Илясова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Ольга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Халимовна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endParaRPr lang="ru-RU" sz="2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воспитатель </a:t>
            </a: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детского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сада «Дельфин» г. Нефтегорска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46" name="Прямая соединительная линия 45">
            <a:extLst>
              <a:ext uri="{FF2B5EF4-FFF2-40B4-BE49-F238E27FC236}">
                <a16:creationId xmlns:a16="http://schemas.microsoft.com/office/drawing/2014/main" id="{1D5BFEAA-45EC-B405-F7D9-D529DDF7501C}"/>
              </a:ext>
            </a:extLst>
          </p:cNvPr>
          <p:cNvCxnSpPr/>
          <p:nvPr/>
        </p:nvCxnSpPr>
        <p:spPr>
          <a:xfrm>
            <a:off x="6256781" y="4244674"/>
            <a:ext cx="5353050" cy="0"/>
          </a:xfrm>
          <a:prstGeom prst="line">
            <a:avLst/>
          </a:prstGeom>
          <a:ln w="19050">
            <a:solidFill>
              <a:srgbClr val="B8950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ttps://img.pixers.pics/pho_wat(s3:700/FO/34/32/92/96/700_FO34329296_ba8c146a0742ce3189f0b62193fb43a1.jpg,700,700,cms:2018/10/5bd1b6b8d04b8_220x50-watermark.png,over,480,650,jpg)/fototapeten-delphin-mit-einer-kugel-der-delphin-with-the-ball.jp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22" y="472464"/>
            <a:ext cx="2282825" cy="228282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2749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D84250B-9EBB-7EAA-D280-17526F3B8EE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4638675" cy="6877050"/>
          </a:xfrm>
          <a:prstGeom prst="rect">
            <a:avLst/>
          </a:prstGeom>
          <a:solidFill>
            <a:srgbClr val="00528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 smtClean="0"/>
          </a:p>
          <a:p>
            <a:pPr>
              <a:defRPr/>
            </a:pPr>
            <a:endParaRPr lang="ru-RU" b="1" dirty="0"/>
          </a:p>
        </p:txBody>
      </p:sp>
      <p:sp>
        <p:nvSpPr>
          <p:cNvPr id="13322" name="TextBox 14"/>
          <p:cNvSpPr txBox="1">
            <a:spLocks noChangeArrowheads="1"/>
          </p:cNvSpPr>
          <p:nvPr/>
        </p:nvSpPr>
        <p:spPr bwMode="auto">
          <a:xfrm>
            <a:off x="14513" y="4206277"/>
            <a:ext cx="5910943" cy="13234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000" b="1" u="sng" dirty="0" smtClean="0"/>
              <a:t>2 младшая группа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000" b="1" u="sng" dirty="0" smtClean="0"/>
              <a:t>Задачи по экспериментированию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000" b="1" u="sng" dirty="0" smtClean="0"/>
              <a:t>ФОП ДО п.19. </a:t>
            </a:r>
            <a:r>
              <a:rPr lang="ru-RU" altLang="ru-RU" sz="2000" b="1" u="sng" dirty="0" smtClean="0"/>
              <a:t>содержательные линия «Природа»</a:t>
            </a:r>
            <a:r>
              <a:rPr lang="ru-RU" altLang="ru-RU" sz="2000" b="1" u="sng" dirty="0"/>
              <a:t>:</a:t>
            </a:r>
            <a:endParaRPr lang="ru-RU" altLang="ru-RU" sz="2000" b="1" u="sng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15084" t="27331" r="5491" b="12550"/>
          <a:stretch/>
        </p:blipFill>
        <p:spPr>
          <a:xfrm>
            <a:off x="232229" y="0"/>
            <a:ext cx="11618685" cy="425268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513" y="5207426"/>
            <a:ext cx="6096000" cy="2462213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000" b="1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sz="2000" b="1" dirty="0"/>
              <a:t>обучать сравнению и группировке объектов живой природы на основе признаков,</a:t>
            </a:r>
            <a:br>
              <a:rPr lang="ru-RU" sz="2000" b="1" dirty="0"/>
            </a:br>
            <a:r>
              <a:rPr lang="ru-RU" sz="2000" b="1" dirty="0"/>
              <a:t>знакомить с объектами и свойствами неживой природы</a:t>
            </a:r>
            <a:r>
              <a:rPr lang="ru-RU" sz="2000" b="1" dirty="0"/>
              <a:t> </a:t>
            </a:r>
            <a:br>
              <a:rPr lang="ru-RU" sz="2000" b="1" dirty="0"/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939969" y="4252686"/>
            <a:ext cx="6096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u="sng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Деятельность педагога:</a:t>
            </a:r>
          </a:p>
          <a:p>
            <a:pPr algn="just"/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Знакомит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с объектами и свойствами</a:t>
            </a:r>
            <a:b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неживой природы (камни, песок, глина, почва, вода), с явлениями природы в разные сезоны года</a:t>
            </a:r>
            <a:b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(листопад, ледоход, гололед, град, ветер); свойствами и качествами природных материалов</a:t>
            </a:r>
            <a:b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(дерево, металл и другое), используя для этого простейшие опыты, экспериментирование;</a:t>
            </a:r>
            <a:r>
              <a:rPr lang="ru-RU" sz="2000" b="1" dirty="0"/>
              <a:t> </a:t>
            </a:r>
            <a:br>
              <a:rPr lang="ru-RU" sz="2000" b="1" dirty="0"/>
            </a:b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463846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4171" y="14540"/>
            <a:ext cx="11800115" cy="7119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spc="-5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Принципы организации безопасной среды для детских экспериментов</a:t>
            </a:r>
            <a:endParaRPr lang="ru-RU" sz="2400" b="1" u="sng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spc="-5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Принцип доступности материалов: Все используемые в экспериментах материалы должны быть доступными и удобными для маленьких рук, соответствовать возрасту детей и исключать возможность </a:t>
            </a:r>
            <a:r>
              <a:rPr lang="ru-RU" sz="2800" spc="-5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травмирования</a:t>
            </a:r>
            <a:r>
              <a:rPr lang="ru-RU" sz="2800" spc="-5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spc="-5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Принцип минимизации рисков: Необходимо исключить использование опасных предметов, жидкостей и оборудования, способных нанести физический ущерб ребенку.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spc="-5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Принцип регулярной проверки состояния оборудования: Перед каждым проведением эксперимента педагоги обязаны убедиться в исправности используемых инструментов и приборов.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spc="-5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Принцип контроля над действиями детей: Во время эксперимента взрослый постоянно контролирует процесс, помогая детям правильно обращаться с материалами и приборами.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spc="-5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Принцип информированности родителей: Родители воспитанников должны быть осведомлены о проводимых экспериментах и возможных </a:t>
            </a:r>
            <a:r>
              <a:rPr lang="ru-RU" sz="2400" spc="-5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рисках, связанных с ними.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8215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3829" y="1389612"/>
            <a:ext cx="1159691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Образовательная область: «Познавательно развитие», раздел «Природа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>
              <a:spcAft>
                <a:spcPts val="0"/>
              </a:spcAft>
            </a:pPr>
            <a:endParaRPr lang="ru-RU" sz="2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 занятия:   Развитие исследовательских умений.</a:t>
            </a:r>
            <a:endParaRPr lang="ru-RU" sz="2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endParaRPr lang="ru-RU" sz="2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 Знакомить с объектами не живой природы и свойствами воды,  песка, камней. (Познавательное развитие)</a:t>
            </a:r>
            <a:endParaRPr lang="ru-RU" sz="2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 Познакомить  детей со способом  исследования окружающего мира на примере опытов с водой. (Познавательно развитие)</a:t>
            </a:r>
            <a:endParaRPr lang="ru-RU" sz="2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3) Развивать у  детей умение отмечать результаты собственных наблюдений. (Познавательное развитие)</a:t>
            </a:r>
            <a:endParaRPr lang="ru-RU" sz="2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4) Развивать любознательность, интерес  к исследовательской   деятельности (Познавательное развитие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01486" y="152182"/>
            <a:ext cx="9855200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Занятие </a:t>
            </a:r>
            <a: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познавательному развитию (экспериментирование) «Прогулка на пруд»</a:t>
            </a:r>
            <a:endParaRPr lang="ru-RU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656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6" descr="Вид сверху шаблон смартфона в рабочей област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30" t="21698" r="38951" b="13498"/>
          <a:stretch>
            <a:fillRect/>
          </a:stretch>
        </p:blipFill>
        <p:spPr bwMode="auto">
          <a:xfrm>
            <a:off x="239713" y="395288"/>
            <a:ext cx="4022725" cy="646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1D4BF0AE-AAC3-42F1-97D3-BEF7E7A647DB}"/>
              </a:ext>
            </a:extLst>
          </p:cNvPr>
          <p:cNvSpPr/>
          <p:nvPr/>
        </p:nvSpPr>
        <p:spPr>
          <a:xfrm>
            <a:off x="4660107" y="2258725"/>
            <a:ext cx="7319962" cy="584775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/>
              <a:t>Будем рады </a:t>
            </a:r>
            <a:r>
              <a:rPr lang="ru-RU" sz="3200" b="1" dirty="0" smtClean="0"/>
              <a:t>сотрудничеству!!!</a:t>
            </a:r>
            <a:endParaRPr lang="ru-RU" sz="3200" b="1" dirty="0"/>
          </a:p>
        </p:txBody>
      </p:sp>
      <p:sp>
        <p:nvSpPr>
          <p:cNvPr id="10245" name="AutoShape 8" descr="Адрес – Бесплатные иконки: Карты и флаг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7" tIns="45717" rIns="91437" bIns="45717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ru-RU" altLang="ru-RU"/>
          </a:p>
        </p:txBody>
      </p:sp>
      <p:pic>
        <p:nvPicPr>
          <p:cNvPr id="10246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755775"/>
            <a:ext cx="917575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7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688" y="3290888"/>
            <a:ext cx="1074737" cy="107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8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688" y="4840288"/>
            <a:ext cx="90170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49" name="Прямоугольник 14"/>
          <p:cNvSpPr>
            <a:spLocks noChangeArrowheads="1"/>
          </p:cNvSpPr>
          <p:nvPr/>
        </p:nvSpPr>
        <p:spPr bwMode="auto">
          <a:xfrm>
            <a:off x="547688" y="836613"/>
            <a:ext cx="3340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ru-RU" altLang="ru-RU" sz="1600"/>
              <a:t>Детский сад «Дельфин»</a:t>
            </a:r>
          </a:p>
          <a:p>
            <a:pPr algn="ctr"/>
            <a:r>
              <a:rPr lang="ru-RU" altLang="ru-RU" sz="1600"/>
              <a:t> г. Нефтегорска </a:t>
            </a:r>
          </a:p>
        </p:txBody>
      </p:sp>
      <p:sp>
        <p:nvSpPr>
          <p:cNvPr id="10250" name="TextBox 15"/>
          <p:cNvSpPr txBox="1">
            <a:spLocks noChangeArrowheads="1"/>
          </p:cNvSpPr>
          <p:nvPr/>
        </p:nvSpPr>
        <p:spPr bwMode="auto">
          <a:xfrm>
            <a:off x="1582738" y="5157788"/>
            <a:ext cx="23050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ru-RU" altLang="ru-RU" sz="1600"/>
              <a:t>8 (84670) 26058</a:t>
            </a:r>
          </a:p>
        </p:txBody>
      </p:sp>
      <p:sp>
        <p:nvSpPr>
          <p:cNvPr id="10251" name="TextBox 16"/>
          <p:cNvSpPr txBox="1">
            <a:spLocks noChangeArrowheads="1"/>
          </p:cNvSpPr>
          <p:nvPr/>
        </p:nvSpPr>
        <p:spPr bwMode="auto">
          <a:xfrm>
            <a:off x="1679575" y="3621088"/>
            <a:ext cx="220821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ru-RU" sz="1600">
                <a:hlinkClick r:id="rId6"/>
              </a:rPr>
              <a:t>uv.delfin_nft@63edu.ru</a:t>
            </a:r>
            <a:endParaRPr lang="ru-RU" altLang="ru-RU" sz="1600"/>
          </a:p>
        </p:txBody>
      </p:sp>
      <p:sp>
        <p:nvSpPr>
          <p:cNvPr id="10252" name="Прямоугольник 4"/>
          <p:cNvSpPr>
            <a:spLocks noChangeArrowheads="1"/>
          </p:cNvSpPr>
          <p:nvPr/>
        </p:nvSpPr>
        <p:spPr bwMode="auto">
          <a:xfrm>
            <a:off x="1911350" y="1905000"/>
            <a:ext cx="16478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ru-RU" altLang="ru-RU"/>
              <a:t>г. Нефтегорск, </a:t>
            </a:r>
          </a:p>
          <a:p>
            <a:pPr algn="ctr"/>
            <a:r>
              <a:rPr lang="ru-RU" altLang="ru-RU"/>
              <a:t>ул. Мира, д. 15</a:t>
            </a:r>
          </a:p>
        </p:txBody>
      </p:sp>
      <p:pic>
        <p:nvPicPr>
          <p:cNvPr id="10253" name="Рисунок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8838" y="4625975"/>
            <a:ext cx="2222500" cy="222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4" name="TextBox 18"/>
          <p:cNvSpPr txBox="1">
            <a:spLocks noChangeArrowheads="1"/>
          </p:cNvSpPr>
          <p:nvPr/>
        </p:nvSpPr>
        <p:spPr bwMode="auto">
          <a:xfrm>
            <a:off x="7126288" y="4421188"/>
            <a:ext cx="23050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ru-RU" altLang="ru-RU" sz="1600" dirty="0"/>
              <a:t>Мы в ВК</a:t>
            </a:r>
          </a:p>
        </p:txBody>
      </p:sp>
    </p:spTree>
    <p:extLst>
      <p:ext uri="{BB962C8B-B14F-4D97-AF65-F5344CB8AC3E}">
        <p14:creationId xmlns:p14="http://schemas.microsoft.com/office/powerpoint/2010/main" val="160527330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IVППФ">
      <a:dk1>
        <a:sysClr val="windowText" lastClr="000000"/>
      </a:dk1>
      <a:lt1>
        <a:sysClr val="window" lastClr="FFFFFF"/>
      </a:lt1>
      <a:dk2>
        <a:srgbClr val="262626"/>
      </a:dk2>
      <a:lt2>
        <a:srgbClr val="FFFFFF"/>
      </a:lt2>
      <a:accent1>
        <a:srgbClr val="056F32"/>
      </a:accent1>
      <a:accent2>
        <a:srgbClr val="B89506"/>
      </a:accent2>
      <a:accent3>
        <a:srgbClr val="205D99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pVersion xmlns="b4b5e514-ee74-4ec8-bd89-824d3c89f5f9" xsi:nil="true"/>
    <NotebookType xmlns="b4b5e514-ee74-4ec8-bd89-824d3c89f5f9" xsi:nil="true"/>
    <LMS_Mappings xmlns="b4b5e514-ee74-4ec8-bd89-824d3c89f5f9" xsi:nil="true"/>
    <Templates xmlns="b4b5e514-ee74-4ec8-bd89-824d3c89f5f9" xsi:nil="true"/>
    <Self_Registration_Enabled xmlns="b4b5e514-ee74-4ec8-bd89-824d3c89f5f9" xsi:nil="true"/>
    <Has_Leaders_Only_SectionGroup xmlns="b4b5e514-ee74-4ec8-bd89-824d3c89f5f9" xsi:nil="true"/>
    <DefaultSectionNames xmlns="b4b5e514-ee74-4ec8-bd89-824d3c89f5f9" xsi:nil="true"/>
    <Invited_Members xmlns="b4b5e514-ee74-4ec8-bd89-824d3c89f5f9" xsi:nil="true"/>
    <Is_Collaboration_Space_Locked xmlns="b4b5e514-ee74-4ec8-bd89-824d3c89f5f9" xsi:nil="true"/>
    <_activity xmlns="b4b5e514-ee74-4ec8-bd89-824d3c89f5f9" xsi:nil="true"/>
    <Invited_Leaders xmlns="b4b5e514-ee74-4ec8-bd89-824d3c89f5f9" xsi:nil="true"/>
    <IsNotebookLocked xmlns="b4b5e514-ee74-4ec8-bd89-824d3c89f5f9" xsi:nil="true"/>
    <Leaders xmlns="b4b5e514-ee74-4ec8-bd89-824d3c89f5f9">
      <UserInfo>
        <DisplayName/>
        <AccountId xsi:nil="true"/>
        <AccountType/>
      </UserInfo>
    </Leaders>
    <Math_Settings xmlns="b4b5e514-ee74-4ec8-bd89-824d3c89f5f9" xsi:nil="true"/>
    <TeamsChannelId xmlns="b4b5e514-ee74-4ec8-bd89-824d3c89f5f9" xsi:nil="true"/>
    <FolderType xmlns="b4b5e514-ee74-4ec8-bd89-824d3c89f5f9" xsi:nil="true"/>
    <Distribution_Groups xmlns="b4b5e514-ee74-4ec8-bd89-824d3c89f5f9" xsi:nil="true"/>
    <Members xmlns="b4b5e514-ee74-4ec8-bd89-824d3c89f5f9">
      <UserInfo>
        <DisplayName/>
        <AccountId xsi:nil="true"/>
        <AccountType/>
      </UserInfo>
    </Members>
    <Member_Groups xmlns="b4b5e514-ee74-4ec8-bd89-824d3c89f5f9">
      <UserInfo>
        <DisplayName/>
        <AccountId xsi:nil="true"/>
        <AccountType/>
      </UserInfo>
    </Member_Groups>
    <Teams_Channel_Section_Location xmlns="b4b5e514-ee74-4ec8-bd89-824d3c89f5f9" xsi:nil="true"/>
    <CultureName xmlns="b4b5e514-ee74-4ec8-bd89-824d3c89f5f9" xsi:nil="true"/>
    <Owner xmlns="b4b5e514-ee74-4ec8-bd89-824d3c89f5f9">
      <UserInfo>
        <DisplayName/>
        <AccountId xsi:nil="true"/>
        <AccountType/>
      </UserInfo>
    </Owner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FCAA967EA07AC442B1C1183F83A43D55" ma:contentTypeVersion="36" ma:contentTypeDescription="Создание документа." ma:contentTypeScope="" ma:versionID="b05284088136fce97e19e2746a4a83bb">
  <xsd:schema xmlns:xsd="http://www.w3.org/2001/XMLSchema" xmlns:xs="http://www.w3.org/2001/XMLSchema" xmlns:p="http://schemas.microsoft.com/office/2006/metadata/properties" xmlns:ns3="b4b5e514-ee74-4ec8-bd89-824d3c89f5f9" xmlns:ns4="94cef8ec-bb54-4f5e-ac7b-98131be96b0c" targetNamespace="http://schemas.microsoft.com/office/2006/metadata/properties" ma:root="true" ma:fieldsID="cf87c786d4e9a4483849fda8f7f72354" ns3:_="" ns4:_="">
    <xsd:import namespace="b4b5e514-ee74-4ec8-bd89-824d3c89f5f9"/>
    <xsd:import namespace="94cef8ec-bb54-4f5e-ac7b-98131be96b0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NotebookType" minOccurs="0"/>
                <xsd:element ref="ns3:FolderType" minOccurs="0"/>
                <xsd:element ref="ns3:CultureName" minOccurs="0"/>
                <xsd:element ref="ns3:AppVersion" minOccurs="0"/>
                <xsd:element ref="ns3:TeamsChannelId" minOccurs="0"/>
                <xsd:element ref="ns3:Owner" minOccurs="0"/>
                <xsd:element ref="ns3:Math_Settings" minOccurs="0"/>
                <xsd:element ref="ns3:DefaultSectionNames" minOccurs="0"/>
                <xsd:element ref="ns3:Templates" minOccurs="0"/>
                <xsd:element ref="ns3:Leaders" minOccurs="0"/>
                <xsd:element ref="ns3:Members" minOccurs="0"/>
                <xsd:element ref="ns3:Member_Groups" minOccurs="0"/>
                <xsd:element ref="ns3:Distribution_Groups" minOccurs="0"/>
                <xsd:element ref="ns3:LMS_Mappings" minOccurs="0"/>
                <xsd:element ref="ns3:Invited_Leaders" minOccurs="0"/>
                <xsd:element ref="ns3:Invited_Members" minOccurs="0"/>
                <xsd:element ref="ns3:Self_Registration_Enabled" minOccurs="0"/>
                <xsd:element ref="ns3:Has_Leaders_Only_SectionGroup" minOccurs="0"/>
                <xsd:element ref="ns3:Is_Collaboration_Space_Locked" minOccurs="0"/>
                <xsd:element ref="ns3:IsNotebookLocked" minOccurs="0"/>
                <xsd:element ref="ns3:Teams_Channel_Section_Locatio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_activity" minOccurs="0"/>
                <xsd:element ref="ns3:MediaServiceSearchProperties" minOccurs="0"/>
                <xsd:element ref="ns3:MediaServiceDateTaken" minOccurs="0"/>
                <xsd:element ref="ns3:MediaLengthInSeconds" minOccurs="0"/>
                <xsd:element ref="ns3:MediaServiceObjectDetectorVersions" minOccurs="0"/>
                <xsd:element ref="ns3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b5e514-ee74-4ec8-bd89-824d3c89f5f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NotebookType" ma:index="13" nillable="true" ma:displayName="Notebook Type" ma:internalName="NotebookType">
      <xsd:simpleType>
        <xsd:restriction base="dms:Text"/>
      </xsd:simpleType>
    </xsd:element>
    <xsd:element name="FolderType" ma:index="14" nillable="true" ma:displayName="Folder Type" ma:internalName="FolderType">
      <xsd:simpleType>
        <xsd:restriction base="dms:Text"/>
      </xsd:simpleType>
    </xsd:element>
    <xsd:element name="CultureName" ma:index="15" nillable="true" ma:displayName="Culture Name" ma:internalName="CultureName">
      <xsd:simpleType>
        <xsd:restriction base="dms:Text"/>
      </xsd:simpleType>
    </xsd:element>
    <xsd:element name="AppVersion" ma:index="16" nillable="true" ma:displayName="App Version" ma:internalName="AppVersion">
      <xsd:simpleType>
        <xsd:restriction base="dms:Text"/>
      </xsd:simpleType>
    </xsd:element>
    <xsd:element name="TeamsChannelId" ma:index="17" nillable="true" ma:displayName="Teams Channel Id" ma:internalName="TeamsChannelId">
      <xsd:simpleType>
        <xsd:restriction base="dms:Text"/>
      </xsd:simpleType>
    </xsd:element>
    <xsd:element name="Owner" ma:index="18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ath_Settings" ma:index="19" nillable="true" ma:displayName="Math Settings" ma:internalName="Math_Settings">
      <xsd:simpleType>
        <xsd:restriction base="dms:Text"/>
      </xsd:simpleType>
    </xsd:element>
    <xsd:element name="DefaultSectionNames" ma:index="20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21" nillable="true" ma:displayName="Templates" ma:internalName="Templates">
      <xsd:simpleType>
        <xsd:restriction base="dms:Note">
          <xsd:maxLength value="255"/>
        </xsd:restriction>
      </xsd:simpleType>
    </xsd:element>
    <xsd:element name="Leaders" ma:index="22" nillable="true" ma:displayName="Leaders" ma:internalName="Lead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mbers" ma:index="23" nillable="true" ma:displayName="Members" ma:internalName="Memb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mber_Groups" ma:index="24" nillable="true" ma:displayName="Member Groups" ma:internalName="Member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istribution_Groups" ma:index="25" nillable="true" ma:displayName="Distribution Groups" ma:internalName="Distribution_Groups">
      <xsd:simpleType>
        <xsd:restriction base="dms:Note">
          <xsd:maxLength value="255"/>
        </xsd:restriction>
      </xsd:simpleType>
    </xsd:element>
    <xsd:element name="LMS_Mappings" ma:index="26" nillable="true" ma:displayName="LMS Mappings" ma:internalName="LMS_Mappings">
      <xsd:simpleType>
        <xsd:restriction base="dms:Note">
          <xsd:maxLength value="255"/>
        </xsd:restriction>
      </xsd:simpleType>
    </xsd:element>
    <xsd:element name="Invited_Leaders" ma:index="27" nillable="true" ma:displayName="Invited Leaders" ma:internalName="Invited_Leaders">
      <xsd:simpleType>
        <xsd:restriction base="dms:Note">
          <xsd:maxLength value="255"/>
        </xsd:restriction>
      </xsd:simpleType>
    </xsd:element>
    <xsd:element name="Invited_Members" ma:index="28" nillable="true" ma:displayName="Invited Members" ma:internalName="Invited_Members">
      <xsd:simpleType>
        <xsd:restriction base="dms:Note">
          <xsd:maxLength value="255"/>
        </xsd:restriction>
      </xsd:simpleType>
    </xsd:element>
    <xsd:element name="Self_Registration_Enabled" ma:index="29" nillable="true" ma:displayName="Self Registration Enabled" ma:internalName="Self_Registration_Enabled">
      <xsd:simpleType>
        <xsd:restriction base="dms:Boolean"/>
      </xsd:simpleType>
    </xsd:element>
    <xsd:element name="Has_Leaders_Only_SectionGroup" ma:index="30" nillable="true" ma:displayName="Has Leaders Only SectionGroup" ma:internalName="Has_Leaders_Only_SectionGroup">
      <xsd:simpleType>
        <xsd:restriction base="dms:Boolean"/>
      </xsd:simpleType>
    </xsd:element>
    <xsd:element name="Is_Collaboration_Space_Locked" ma:index="31" nillable="true" ma:displayName="Is Collaboration Space Locked" ma:internalName="Is_Collaboration_Space_Locked">
      <xsd:simpleType>
        <xsd:restriction base="dms:Boolean"/>
      </xsd:simpleType>
    </xsd:element>
    <xsd:element name="IsNotebookLocked" ma:index="32" nillable="true" ma:displayName="Is Notebook Locked" ma:internalName="IsNotebookLocked">
      <xsd:simpleType>
        <xsd:restriction base="dms:Boolean"/>
      </xsd:simpleType>
    </xsd:element>
    <xsd:element name="Teams_Channel_Section_Location" ma:index="33" nillable="true" ma:displayName="Teams Channel Section Location" ma:internalName="Teams_Channel_Section_Location">
      <xsd:simpleType>
        <xsd:restriction base="dms:Text"/>
      </xsd:simpleType>
    </xsd:element>
    <xsd:element name="MediaServiceAutoTags" ma:index="34" nillable="true" ma:displayName="Tags" ma:internalName="MediaServiceAutoTags" ma:readOnly="true">
      <xsd:simpleType>
        <xsd:restriction base="dms:Text"/>
      </xsd:simpleType>
    </xsd:element>
    <xsd:element name="MediaServiceOCR" ma:index="3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3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7" nillable="true" ma:displayName="MediaServiceEventHashCode" ma:hidden="true" ma:internalName="MediaServiceEventHashCode" ma:readOnly="true">
      <xsd:simpleType>
        <xsd:restriction base="dms:Text"/>
      </xsd:simpleType>
    </xsd:element>
    <xsd:element name="_activity" ma:index="38" nillable="true" ma:displayName="_activity" ma:hidden="true" ma:internalName="_activity">
      <xsd:simpleType>
        <xsd:restriction base="dms:Note"/>
      </xsd:simpleType>
    </xsd:element>
    <xsd:element name="MediaServiceSearchProperties" ma:index="3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4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4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4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43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4cef8ec-bb54-4f5e-ac7b-98131be96b0c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Общий доступ с использованием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Совместно с подробностями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Хэш подсказки о совместном доступе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C35F985-6EF0-4EDC-A8F5-5F13B3B79409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b4b5e514-ee74-4ec8-bd89-824d3c89f5f9"/>
    <ds:schemaRef ds:uri="http://purl.org/dc/dcmitype/"/>
    <ds:schemaRef ds:uri="94cef8ec-bb54-4f5e-ac7b-98131be96b0c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7BC3318-21CD-483B-B757-8E894EEC58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4b5e514-ee74-4ec8-bd89-824d3c89f5f9"/>
    <ds:schemaRef ds:uri="94cef8ec-bb54-4f5e-ac7b-98131be96b0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3FD1432-BEBF-43F9-94FA-012686E2A48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2088</TotalTime>
  <Words>319</Words>
  <Application>Microsoft Office PowerPoint</Application>
  <PresentationFormat>Широкоэкранный</PresentationFormat>
  <Paragraphs>38</Paragraphs>
  <Slides>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Century Gothic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Шаяхметова Марина В.</dc:creator>
  <cp:lastModifiedBy>Елена</cp:lastModifiedBy>
  <cp:revision>164</cp:revision>
  <dcterms:created xsi:type="dcterms:W3CDTF">2023-11-12T11:11:49Z</dcterms:created>
  <dcterms:modified xsi:type="dcterms:W3CDTF">2025-08-26T04:57:16Z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0x010100FCAA967EA07AC442B1C1183F83A43D55</vt:lpwstr>
  </property>
</Properties>
</file>